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257" r:id="rId3"/>
    <p:sldId id="283" r:id="rId4"/>
    <p:sldId id="300" r:id="rId5"/>
    <p:sldId id="284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6" r:id="rId26"/>
    <p:sldId id="328" r:id="rId27"/>
    <p:sldId id="320" r:id="rId28"/>
    <p:sldId id="321" r:id="rId29"/>
    <p:sldId id="322" r:id="rId30"/>
    <p:sldId id="323" r:id="rId31"/>
    <p:sldId id="324" r:id="rId32"/>
    <p:sldId id="32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58" d="100"/>
          <a:sy n="158" d="100"/>
        </p:scale>
        <p:origin x="1160" y="1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0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871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64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70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14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35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38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0FFDE-72E4-4E33-A11F-D22F07A26A2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07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16ABE80F-7490-42C0-A449-3407161CCB89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D90F-3595-4CF9-9750-51133462DAFC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179F-7B42-4D3D-9C7F-8A30689D296C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D53685E-644C-414A-A586-AE66AB65FCF9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C3B2-BA6B-4ADC-9D13-AAC5D20DAF33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7436F-3862-4EFD-8F38-D77C85427AF9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212FC-0C57-4FEB-A6F7-CBD223A536DE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D7C9-5B0B-48F1-9CE5-90A3A8E1F5CC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8B8A-36F5-497F-B6DF-146C4D1EB8A8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84F57-1167-4A90-8F8D-68FF089445B1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C5A4E6-B080-4150-8601-905E77FE1689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infolab.stanford.edu/pub/voy/museum/pictures/display/robots/IMG_2404ArmFrontPeekingOut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bots.epson.com/products/g-series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urton@cse.yorku.c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e.yorku.ca/course/4431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CSE4421/5324: Introduction to Robotics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6F4E-50B7-4B75-B522-7DC0E842F6F9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Joint Variables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revolute and prismatic joints are one degree of freedom (DOF) joints; thus, they can be described using a single numeric value called a joint variable</a:t>
            </a:r>
          </a:p>
          <a:p>
            <a:pPr marL="514350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joint variable for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CA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revolute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Symbol" pitchFamily="18" charset="2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/>
              <a:t>: angle of rotation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prismatic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displacement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13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Revolute Joint Variable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revolute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Symbol" pitchFamily="18" charset="2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/>
              <a:t>: angle of rotation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endCxn id="7" idx="2"/>
          </p:cNvCxnSpPr>
          <p:nvPr/>
        </p:nvCxnSpPr>
        <p:spPr>
          <a:xfrm>
            <a:off x="1828800" y="43434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</p:cNvCxnSpPr>
          <p:nvPr/>
        </p:nvCxnSpPr>
        <p:spPr>
          <a:xfrm rot="5400000" flipH="1" flipV="1">
            <a:off x="4895289" y="2514601"/>
            <a:ext cx="1505511" cy="15055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7" idx="6"/>
          </p:cNvCxnSpPr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86000" y="3886200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05400" y="25146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86400" y="3733800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err="1" smtClean="0">
                <a:latin typeface="Symbol" pitchFamily="18" charset="2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/>
          </a:p>
        </p:txBody>
      </p:sp>
      <p:sp>
        <p:nvSpPr>
          <p:cNvPr id="27" name="Freeform 26"/>
          <p:cNvSpPr/>
          <p:nvPr/>
        </p:nvSpPr>
        <p:spPr>
          <a:xfrm>
            <a:off x="5218580" y="3696824"/>
            <a:ext cx="281610" cy="646576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Prismatic Joint Variable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CA" dirty="0" smtClean="0"/>
              <a:t>prismatic</a:t>
            </a:r>
          </a:p>
          <a:p>
            <a:pPr marL="788670" lvl="1" indent="-514350"/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displacement of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relative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 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371600" y="36576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28800" y="3200400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477000" y="32004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048000" y="3657600"/>
            <a:ext cx="1219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657600" y="30480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657600" y="42672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953000" y="36576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486400" y="3657600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57600" y="4572000"/>
            <a:ext cx="18288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495800" y="464820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7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Common Manipulator </a:t>
            </a:r>
            <a:r>
              <a:rPr lang="en-CA" dirty="0" err="1" smtClean="0"/>
              <a:t>Arrangments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most industrial manipulators have six or fewer joints</a:t>
            </a:r>
          </a:p>
          <a:p>
            <a:pPr lvl="1"/>
            <a:r>
              <a:rPr lang="en-CA" dirty="0" smtClean="0"/>
              <a:t>the first three joints are the arm</a:t>
            </a:r>
          </a:p>
          <a:p>
            <a:pPr lvl="1"/>
            <a:r>
              <a:rPr lang="en-CA" dirty="0" smtClean="0"/>
              <a:t>the remaining joints are the wrist</a:t>
            </a:r>
          </a:p>
          <a:p>
            <a:r>
              <a:rPr lang="en-CA" dirty="0" smtClean="0"/>
              <a:t>it is common to describe such manipulators using the joints of the arm</a:t>
            </a:r>
          </a:p>
          <a:p>
            <a:pPr lvl="1"/>
            <a:r>
              <a:rPr lang="en-CA" dirty="0" smtClean="0"/>
              <a:t>R: revolute joint</a:t>
            </a:r>
          </a:p>
          <a:p>
            <a:pPr lvl="1"/>
            <a:r>
              <a:rPr lang="en-CA" dirty="0" smtClean="0"/>
              <a:t>P: prismatic joint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9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 rot="10800000">
            <a:off x="5715000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Articulated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RRR (first three joints are all revolute)</a:t>
            </a:r>
          </a:p>
          <a:p>
            <a:r>
              <a:rPr lang="en-CA" dirty="0" smtClean="0"/>
              <a:t>joint axes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: waist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: shoulder (perpendicular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)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: elbow (parallel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4953000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4876800" y="48768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096000" y="38862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953000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800600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81600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9" idx="3"/>
          </p:cNvCxnSpPr>
          <p:nvPr/>
        </p:nvCxnSpPr>
        <p:spPr>
          <a:xfrm rot="5400000">
            <a:off x="5029200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0292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5867400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7543800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924800" y="38862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781800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6629400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010400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43" idx="3"/>
          </p:cNvCxnSpPr>
          <p:nvPr/>
        </p:nvCxnSpPr>
        <p:spPr>
          <a:xfrm rot="5400000">
            <a:off x="6858000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8580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 flipH="1" flipV="1">
            <a:off x="7696200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5715000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 flipH="1" flipV="1">
            <a:off x="7543800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2" idx="0"/>
            <a:endCxn id="22" idx="0"/>
          </p:cNvCxnSpPr>
          <p:nvPr/>
        </p:nvCxnSpPr>
        <p:spPr>
          <a:xfrm rot="5400000" flipH="1" flipV="1">
            <a:off x="5410200" y="3276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5143500" y="3086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181600" y="2362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6172200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7924800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4239216" y="54864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waist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3733800" y="36576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shoulder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6705600" y="4419600"/>
            <a:ext cx="753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elbow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8001000" y="4038600"/>
            <a:ext cx="931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forearm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4953000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5640715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467600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5943600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6172200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8001000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/>
          <p:cNvCxnSpPr/>
          <p:nvPr/>
        </p:nvCxnSpPr>
        <p:spPr>
          <a:xfrm rot="10800000">
            <a:off x="3488383" y="3657600"/>
            <a:ext cx="609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Spherical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RRP</a:t>
            </a:r>
          </a:p>
          <a:p>
            <a:r>
              <a:rPr lang="en-CA" dirty="0" smtClean="0"/>
              <a:t>Stanford arm </a:t>
            </a:r>
          </a:p>
          <a:p>
            <a:pPr lvl="1"/>
            <a:r>
              <a:rPr lang="en-CA" sz="1400" dirty="0" smtClean="0">
                <a:hlinkClick r:id="rId2"/>
              </a:rPr>
              <a:t>http://infolab.stanford.edu/pub/voy/museum/pictures/display/robots/IMG_2404ArmFrontPeekingOut.JPG</a:t>
            </a:r>
            <a:r>
              <a:rPr lang="en-CA" dirty="0" smtClean="0"/>
              <a:t> 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2726383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2650183" y="48768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869383" y="3886200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726383" y="3276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73983" y="34290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954983" y="38100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9" idx="3"/>
          </p:cNvCxnSpPr>
          <p:nvPr/>
        </p:nvCxnSpPr>
        <p:spPr>
          <a:xfrm rot="5400000">
            <a:off x="2802583" y="3940082"/>
            <a:ext cx="174718" cy="1747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802583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 flipH="1" flipV="1">
            <a:off x="3640783" y="3657600"/>
            <a:ext cx="45720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 flipH="1" flipV="1">
            <a:off x="3488383" y="297180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2" idx="0"/>
            <a:endCxn id="22" idx="0"/>
          </p:cNvCxnSpPr>
          <p:nvPr/>
        </p:nvCxnSpPr>
        <p:spPr>
          <a:xfrm rot="5400000" flipH="1" flipV="1">
            <a:off x="3183583" y="32766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916883" y="3086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954983" y="2362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3945583" y="2590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934200" y="36576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012599" y="5486400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waist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507183" y="3657600"/>
            <a:ext cx="1000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shoulder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2726383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414098" y="3048000"/>
            <a:ext cx="455285" cy="455286"/>
          </a:xfrm>
          <a:custGeom>
            <a:avLst/>
            <a:gdLst>
              <a:gd name="connsiteX0" fmla="*/ 0 w 533400"/>
              <a:gd name="connsiteY0" fmla="*/ 266700 h 533400"/>
              <a:gd name="connsiteX1" fmla="*/ 78115 w 533400"/>
              <a:gd name="connsiteY1" fmla="*/ 78115 h 533400"/>
              <a:gd name="connsiteX2" fmla="*/ 266701 w 533400"/>
              <a:gd name="connsiteY2" fmla="*/ 1 h 533400"/>
              <a:gd name="connsiteX3" fmla="*/ 455286 w 533400"/>
              <a:gd name="connsiteY3" fmla="*/ 78116 h 533400"/>
              <a:gd name="connsiteX4" fmla="*/ 533400 w 533400"/>
              <a:gd name="connsiteY4" fmla="*/ 266702 h 533400"/>
              <a:gd name="connsiteX5" fmla="*/ 455285 w 533400"/>
              <a:gd name="connsiteY5" fmla="*/ 455287 h 533400"/>
              <a:gd name="connsiteX6" fmla="*/ 266700 w 533400"/>
              <a:gd name="connsiteY6" fmla="*/ 533402 h 533400"/>
              <a:gd name="connsiteX7" fmla="*/ 78115 w 533400"/>
              <a:gd name="connsiteY7" fmla="*/ 455287 h 533400"/>
              <a:gd name="connsiteX8" fmla="*/ 1 w 533400"/>
              <a:gd name="connsiteY8" fmla="*/ 266701 h 533400"/>
              <a:gd name="connsiteX9" fmla="*/ 0 w 533400"/>
              <a:gd name="connsiteY9" fmla="*/ 266700 h 533400"/>
              <a:gd name="connsiteX0" fmla="*/ 266700 w 533400"/>
              <a:gd name="connsiteY0" fmla="*/ 533401 h 624841"/>
              <a:gd name="connsiteX1" fmla="*/ 78115 w 533400"/>
              <a:gd name="connsiteY1" fmla="*/ 455286 h 624841"/>
              <a:gd name="connsiteX2" fmla="*/ 1 w 533400"/>
              <a:gd name="connsiteY2" fmla="*/ 266700 h 624841"/>
              <a:gd name="connsiteX3" fmla="*/ 0 w 533400"/>
              <a:gd name="connsiteY3" fmla="*/ 266699 h 624841"/>
              <a:gd name="connsiteX4" fmla="*/ 78115 w 533400"/>
              <a:gd name="connsiteY4" fmla="*/ 78114 h 624841"/>
              <a:gd name="connsiteX5" fmla="*/ 266701 w 533400"/>
              <a:gd name="connsiteY5" fmla="*/ 0 h 624841"/>
              <a:gd name="connsiteX6" fmla="*/ 455286 w 533400"/>
              <a:gd name="connsiteY6" fmla="*/ 78115 h 624841"/>
              <a:gd name="connsiteX7" fmla="*/ 533400 w 533400"/>
              <a:gd name="connsiteY7" fmla="*/ 266701 h 624841"/>
              <a:gd name="connsiteX8" fmla="*/ 455285 w 533400"/>
              <a:gd name="connsiteY8" fmla="*/ 455286 h 624841"/>
              <a:gd name="connsiteX9" fmla="*/ 358140 w 533400"/>
              <a:gd name="connsiteY9" fmla="*/ 624841 h 624841"/>
              <a:gd name="connsiteX0" fmla="*/ 266700 w 533400"/>
              <a:gd name="connsiteY0" fmla="*/ 533401 h 533401"/>
              <a:gd name="connsiteX1" fmla="*/ 78115 w 533400"/>
              <a:gd name="connsiteY1" fmla="*/ 455286 h 533401"/>
              <a:gd name="connsiteX2" fmla="*/ 1 w 533400"/>
              <a:gd name="connsiteY2" fmla="*/ 266700 h 533401"/>
              <a:gd name="connsiteX3" fmla="*/ 0 w 533400"/>
              <a:gd name="connsiteY3" fmla="*/ 266699 h 533401"/>
              <a:gd name="connsiteX4" fmla="*/ 78115 w 533400"/>
              <a:gd name="connsiteY4" fmla="*/ 78114 h 533401"/>
              <a:gd name="connsiteX5" fmla="*/ 266701 w 533400"/>
              <a:gd name="connsiteY5" fmla="*/ 0 h 533401"/>
              <a:gd name="connsiteX6" fmla="*/ 455286 w 533400"/>
              <a:gd name="connsiteY6" fmla="*/ 78115 h 533401"/>
              <a:gd name="connsiteX7" fmla="*/ 533400 w 533400"/>
              <a:gd name="connsiteY7" fmla="*/ 266701 h 533401"/>
              <a:gd name="connsiteX8" fmla="*/ 455285 w 533400"/>
              <a:gd name="connsiteY8" fmla="*/ 455286 h 533401"/>
              <a:gd name="connsiteX0" fmla="*/ 78115 w 533400"/>
              <a:gd name="connsiteY0" fmla="*/ 455286 h 455286"/>
              <a:gd name="connsiteX1" fmla="*/ 1 w 533400"/>
              <a:gd name="connsiteY1" fmla="*/ 266700 h 455286"/>
              <a:gd name="connsiteX2" fmla="*/ 0 w 533400"/>
              <a:gd name="connsiteY2" fmla="*/ 266699 h 455286"/>
              <a:gd name="connsiteX3" fmla="*/ 78115 w 533400"/>
              <a:gd name="connsiteY3" fmla="*/ 78114 h 455286"/>
              <a:gd name="connsiteX4" fmla="*/ 266701 w 533400"/>
              <a:gd name="connsiteY4" fmla="*/ 0 h 455286"/>
              <a:gd name="connsiteX5" fmla="*/ 455286 w 533400"/>
              <a:gd name="connsiteY5" fmla="*/ 78115 h 455286"/>
              <a:gd name="connsiteX6" fmla="*/ 533400 w 533400"/>
              <a:gd name="connsiteY6" fmla="*/ 266701 h 455286"/>
              <a:gd name="connsiteX7" fmla="*/ 455285 w 533400"/>
              <a:gd name="connsiteY7" fmla="*/ 455286 h 455286"/>
              <a:gd name="connsiteX0" fmla="*/ 1 w 533400"/>
              <a:gd name="connsiteY0" fmla="*/ 266700 h 455286"/>
              <a:gd name="connsiteX1" fmla="*/ 0 w 533400"/>
              <a:gd name="connsiteY1" fmla="*/ 266699 h 455286"/>
              <a:gd name="connsiteX2" fmla="*/ 78115 w 533400"/>
              <a:gd name="connsiteY2" fmla="*/ 78114 h 455286"/>
              <a:gd name="connsiteX3" fmla="*/ 266701 w 533400"/>
              <a:gd name="connsiteY3" fmla="*/ 0 h 455286"/>
              <a:gd name="connsiteX4" fmla="*/ 455286 w 533400"/>
              <a:gd name="connsiteY4" fmla="*/ 78115 h 455286"/>
              <a:gd name="connsiteX5" fmla="*/ 533400 w 533400"/>
              <a:gd name="connsiteY5" fmla="*/ 266701 h 455286"/>
              <a:gd name="connsiteX6" fmla="*/ 455285 w 533400"/>
              <a:gd name="connsiteY6" fmla="*/ 455286 h 455286"/>
              <a:gd name="connsiteX0" fmla="*/ 0 w 533399"/>
              <a:gd name="connsiteY0" fmla="*/ 266700 h 455286"/>
              <a:gd name="connsiteX1" fmla="*/ 78114 w 533399"/>
              <a:gd name="connsiteY1" fmla="*/ 78114 h 455286"/>
              <a:gd name="connsiteX2" fmla="*/ 266700 w 533399"/>
              <a:gd name="connsiteY2" fmla="*/ 0 h 455286"/>
              <a:gd name="connsiteX3" fmla="*/ 455285 w 533399"/>
              <a:gd name="connsiteY3" fmla="*/ 78115 h 455286"/>
              <a:gd name="connsiteX4" fmla="*/ 533399 w 533399"/>
              <a:gd name="connsiteY4" fmla="*/ 266701 h 455286"/>
              <a:gd name="connsiteX5" fmla="*/ 455284 w 533399"/>
              <a:gd name="connsiteY5" fmla="*/ 455286 h 455286"/>
              <a:gd name="connsiteX0" fmla="*/ 0 w 455285"/>
              <a:gd name="connsiteY0" fmla="*/ 78114 h 455286"/>
              <a:gd name="connsiteX1" fmla="*/ 188586 w 455285"/>
              <a:gd name="connsiteY1" fmla="*/ 0 h 455286"/>
              <a:gd name="connsiteX2" fmla="*/ 377171 w 455285"/>
              <a:gd name="connsiteY2" fmla="*/ 78115 h 455286"/>
              <a:gd name="connsiteX3" fmla="*/ 455285 w 455285"/>
              <a:gd name="connsiteY3" fmla="*/ 266701 h 455286"/>
              <a:gd name="connsiteX4" fmla="*/ 377170 w 455285"/>
              <a:gd name="connsiteY4" fmla="*/ 455286 h 455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5285" h="455286">
                <a:moveTo>
                  <a:pt x="0" y="78114"/>
                </a:moveTo>
                <a:cubicBezTo>
                  <a:pt x="50016" y="28098"/>
                  <a:pt x="117852" y="0"/>
                  <a:pt x="188586" y="0"/>
                </a:cubicBezTo>
                <a:cubicBezTo>
                  <a:pt x="259319" y="0"/>
                  <a:pt x="327155" y="28099"/>
                  <a:pt x="377171" y="78115"/>
                </a:cubicBezTo>
                <a:cubicBezTo>
                  <a:pt x="427187" y="128131"/>
                  <a:pt x="455285" y="195967"/>
                  <a:pt x="455285" y="266701"/>
                </a:cubicBezTo>
                <a:cubicBezTo>
                  <a:pt x="455285" y="337434"/>
                  <a:pt x="427186" y="405270"/>
                  <a:pt x="377170" y="45528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3716983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945583" y="3244334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4876800" y="3352800"/>
            <a:ext cx="9144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724400" y="3505200"/>
            <a:ext cx="9144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4724400" y="33528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rot="16200000" flipV="1">
            <a:off x="5181600" y="38100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 rot="16200000" flipV="1">
            <a:off x="5410200" y="38100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/>
          <p:cNvCxnSpPr/>
          <p:nvPr/>
        </p:nvCxnSpPr>
        <p:spPr>
          <a:xfrm>
            <a:off x="5943600" y="3886200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800600" y="3200400"/>
            <a:ext cx="11430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816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43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Straight Connector 80"/>
          <p:cNvCxnSpPr/>
          <p:nvPr/>
        </p:nvCxnSpPr>
        <p:spPr>
          <a:xfrm>
            <a:off x="4876800" y="3886200"/>
            <a:ext cx="1219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6087591" y="4961409"/>
            <a:ext cx="9312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reeform 77"/>
          <p:cNvSpPr/>
          <p:nvPr/>
        </p:nvSpPr>
        <p:spPr>
          <a:xfrm>
            <a:off x="6019800" y="44196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SCARA Manipulator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RRP</a:t>
            </a:r>
          </a:p>
          <a:p>
            <a:r>
              <a:rPr lang="en-CA" dirty="0" smtClean="0"/>
              <a:t>Selective Compliant Articulated Robot for Assembly </a:t>
            </a:r>
          </a:p>
          <a:p>
            <a:pPr lvl="1"/>
            <a:r>
              <a:rPr lang="en-CA" sz="1400" dirty="0" smtClean="0">
                <a:hlinkClick r:id="rId2"/>
              </a:rPr>
              <a:t>http://www.robots.epson.com/products/g-series.htm</a:t>
            </a:r>
            <a:r>
              <a:rPr lang="en-CA" dirty="0" smtClean="0"/>
              <a:t> 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Common Manipulator Arrangements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1887347" y="5257800"/>
            <a:ext cx="914400" cy="8382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 flipH="1" flipV="1">
            <a:off x="1590955" y="4639792"/>
            <a:ext cx="1524000" cy="168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2094664" y="34671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132764" y="27432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4037764" y="2209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400800" y="22098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64" name="Freeform 63"/>
          <p:cNvSpPr/>
          <p:nvPr/>
        </p:nvSpPr>
        <p:spPr>
          <a:xfrm>
            <a:off x="1887347" y="4876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2877947" y="4800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723564" y="28956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019800" y="3505200"/>
            <a:ext cx="914400" cy="9143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54"/>
          <p:cNvSpPr/>
          <p:nvPr/>
        </p:nvSpPr>
        <p:spPr>
          <a:xfrm>
            <a:off x="6019800" y="3352800"/>
            <a:ext cx="1066800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2143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>
          <a:xfrm rot="16200000" flipV="1">
            <a:off x="6477001" y="3809999"/>
            <a:ext cx="1066798" cy="152400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1429 w 10000"/>
              <a:gd name="connsiteY1" fmla="*/ 0 h 10000"/>
              <a:gd name="connsiteX2" fmla="*/ 10000 w 10000"/>
              <a:gd name="connsiteY2" fmla="*/ 0 h 10000"/>
              <a:gd name="connsiteX3" fmla="*/ 8571 w 10000"/>
              <a:gd name="connsiteY3" fmla="*/ 10000 h 10000"/>
              <a:gd name="connsiteX4" fmla="*/ 0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1429" y="0"/>
                </a:lnTo>
                <a:lnTo>
                  <a:pt x="10000" y="0"/>
                </a:lnTo>
                <a:lnTo>
                  <a:pt x="8571" y="10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rot="5400000">
            <a:off x="6743700" y="4000500"/>
            <a:ext cx="1142999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467600" y="3733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39" name="Flowchart: Magnetic Disk 38"/>
          <p:cNvSpPr/>
          <p:nvPr/>
        </p:nvSpPr>
        <p:spPr>
          <a:xfrm>
            <a:off x="3732964" y="3429000"/>
            <a:ext cx="914400" cy="914400"/>
          </a:xfrm>
          <a:prstGeom prst="flowChartMagneticDisk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>
            <a:endCxn id="39" idx="2"/>
          </p:cNvCxnSpPr>
          <p:nvPr/>
        </p:nvCxnSpPr>
        <p:spPr>
          <a:xfrm>
            <a:off x="2361364" y="3886200"/>
            <a:ext cx="137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9" idx="3"/>
          </p:cNvCxnSpPr>
          <p:nvPr/>
        </p:nvCxnSpPr>
        <p:spPr>
          <a:xfrm rot="5400000">
            <a:off x="4152064" y="4381500"/>
            <a:ext cx="76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4075864" y="34671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90164" y="3352800"/>
            <a:ext cx="685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190164" y="4419600"/>
            <a:ext cx="685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4342564" y="3886200"/>
            <a:ext cx="1066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rot="5400000">
            <a:off x="3923464" y="29337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5400000">
            <a:off x="6286500" y="29337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Freeform 79"/>
          <p:cNvSpPr/>
          <p:nvPr/>
        </p:nvSpPr>
        <p:spPr>
          <a:xfrm>
            <a:off x="3732964" y="29718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5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the joint variables and dimensions of the links what is the position and orientation of the end </a:t>
            </a:r>
            <a:r>
              <a:rPr lang="en-CA" dirty="0" err="1" smtClean="0"/>
              <a:t>effector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2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choose the base coordinate frame of the robot</a:t>
            </a:r>
          </a:p>
          <a:p>
            <a:pPr lvl="1"/>
            <a:r>
              <a:rPr lang="en-CA" dirty="0" smtClean="0"/>
              <a:t>we want 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x, y</a:t>
            </a:r>
            <a:r>
              <a:rPr lang="en-CA" dirty="0" smtClean="0"/>
              <a:t>) to be expressed in this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2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notice that 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moves in a circle centered on the base frame origin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5400" y="49530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rot="10800000">
            <a:off x="4572000" y="4419600"/>
            <a:ext cx="533400" cy="7180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38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Contact Information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Burton Ma</a:t>
            </a:r>
            <a:br>
              <a:rPr lang="en-US" dirty="0" smtClean="0"/>
            </a:br>
            <a:r>
              <a:rPr lang="en-US" dirty="0" err="1" smtClean="0"/>
              <a:t>Lassonde</a:t>
            </a:r>
            <a:r>
              <a:rPr lang="en-US" dirty="0" smtClean="0"/>
              <a:t> 2046</a:t>
            </a:r>
            <a:br>
              <a:rPr lang="en-US" dirty="0" smtClean="0"/>
            </a:br>
            <a:r>
              <a:rPr lang="en-US" dirty="0" smtClean="0">
                <a:hlinkClick r:id="rId3"/>
              </a:rPr>
              <a:t>burton@cse.yorku.ca</a:t>
            </a:r>
            <a:endParaRPr lang="en-US" dirty="0" smtClean="0"/>
          </a:p>
          <a:p>
            <a:r>
              <a:rPr lang="en-US" dirty="0" smtClean="0"/>
              <a:t>EECS</a:t>
            </a:r>
            <a:r>
              <a:rPr lang="en-US" dirty="0" smtClean="0"/>
              <a:t>4421/5324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lectures Monday, Wednesday, Friday 2:30-3:30PM </a:t>
            </a:r>
            <a:r>
              <a:rPr lang="en-US" dirty="0" smtClean="0"/>
              <a:t>(CB 122)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labs Thursday </a:t>
            </a:r>
            <a:r>
              <a:rPr lang="en-US" dirty="0" smtClean="0"/>
              <a:t>11:30-1:30</a:t>
            </a:r>
            <a:r>
              <a:rPr lang="en-US" dirty="0" smtClean="0"/>
              <a:t>, Prism </a:t>
            </a:r>
            <a:r>
              <a:rPr lang="en-US" dirty="0" smtClean="0"/>
              <a:t>1004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4"/>
              </a:rPr>
              <a:t>www.eecs.yorku.ca/course/4421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(web site not complete yet)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choose a coordinate frame with origin located on 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with the same orientation as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05400" y="49530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>
            <a:stCxn id="36" idx="1"/>
          </p:cNvCxnSpPr>
          <p:nvPr/>
        </p:nvCxnSpPr>
        <p:spPr>
          <a:xfrm rot="10800000">
            <a:off x="4572000" y="4419600"/>
            <a:ext cx="533400" cy="718066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20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notice that 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moves in a circle centered on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18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because the base frame and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have the same orientation, we can sum the coordinates to find the position of the end </a:t>
            </a:r>
            <a:r>
              <a:rPr lang="en-CA" dirty="0" err="1" smtClean="0"/>
              <a:t>effector</a:t>
            </a:r>
            <a:r>
              <a:rPr lang="en-CA" dirty="0" smtClean="0"/>
              <a:t> in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1752600"/>
            <a:ext cx="2882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1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we also want the orientation of frame 2 with respect to the base frame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expressed in terms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dirty="0" smtClean="0"/>
              <a:t> </a:t>
            </a:r>
            <a:endParaRPr lang="en-CA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93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without proof I claim: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85800" y="1524000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2286000"/>
            <a:ext cx="1997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(-sin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1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/>
          <p:cNvCxnSpPr/>
          <p:nvPr/>
        </p:nvCxnSpPr>
        <p:spPr>
          <a:xfrm>
            <a:off x="1828006" y="4953000"/>
            <a:ext cx="0" cy="609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828801" y="5562600"/>
            <a:ext cx="617533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2141534" y="4648200"/>
            <a:ext cx="0" cy="609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86000" y="5029200"/>
            <a:ext cx="0" cy="457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2286000" y="5259283"/>
            <a:ext cx="1676400" cy="163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find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expressed in frame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21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928428" y="4876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2672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69342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8100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1910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3668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36" name="Freeform 35"/>
          <p:cNvSpPr/>
          <p:nvPr/>
        </p:nvSpPr>
        <p:spPr>
          <a:xfrm>
            <a:off x="52578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9342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4343400" y="5257800"/>
            <a:ext cx="1676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693396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17700000" flipV="1">
            <a:off x="6328024" y="3278614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6900000" flipH="1" flipV="1">
            <a:off x="7163678" y="3613667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108095" y="3878896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096000" y="2867363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rot="5400000" flipH="1" flipV="1">
            <a:off x="3518043" y="44958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 flipH="1" flipV="1">
            <a:off x="4280043" y="52578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499243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22843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730492" y="4414301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3960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find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expressed in frame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621" t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rot="5400000" flipH="1" flipV="1">
            <a:off x="1066800" y="5498067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0" y="626006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71600" y="4659867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10800000" flipH="1" flipV="1">
            <a:off x="1828800" y="6260067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 rot="-1800000">
            <a:off x="876427" y="2311445"/>
            <a:ext cx="6644291" cy="2847637"/>
            <a:chOff x="1828006" y="2867363"/>
            <a:chExt cx="6644291" cy="284763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1828006" y="4953000"/>
              <a:ext cx="0" cy="6096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828801" y="5562600"/>
              <a:ext cx="61753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141534" y="4648200"/>
              <a:ext cx="0" cy="6096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86000" y="5029200"/>
              <a:ext cx="0" cy="45720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2286000" y="5259283"/>
              <a:ext cx="1676400" cy="1630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2928428" y="4876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en-CA" i="1" baseline="-250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2286000" y="5257800"/>
              <a:ext cx="9144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4267200" y="4343400"/>
              <a:ext cx="2743200" cy="9144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/>
            <p:cNvSpPr/>
            <p:nvPr/>
          </p:nvSpPr>
          <p:spPr>
            <a:xfrm>
              <a:off x="6934200" y="4267200"/>
              <a:ext cx="152400" cy="1524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810000" y="4800600"/>
              <a:ext cx="914400" cy="9144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191000" y="51816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66828" y="4876800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latin typeface="Symbol" pitchFamily="18" charset="2"/>
                </a:rPr>
                <a:t>q</a:t>
              </a:r>
              <a:r>
                <a:rPr lang="en-CA" i="1" baseline="-25000" dirty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5257800" y="4953000"/>
              <a:ext cx="45719" cy="304800"/>
            </a:xfrm>
            <a:custGeom>
              <a:avLst/>
              <a:gdLst>
                <a:gd name="connsiteX0" fmla="*/ 0 w 1828800"/>
                <a:gd name="connsiteY0" fmla="*/ 914400 h 1828800"/>
                <a:gd name="connsiteX1" fmla="*/ 267822 w 1828800"/>
                <a:gd name="connsiteY1" fmla="*/ 267822 h 1828800"/>
                <a:gd name="connsiteX2" fmla="*/ 914401 w 1828800"/>
                <a:gd name="connsiteY2" fmla="*/ 1 h 1828800"/>
                <a:gd name="connsiteX3" fmla="*/ 1560979 w 1828800"/>
                <a:gd name="connsiteY3" fmla="*/ 267823 h 1828800"/>
                <a:gd name="connsiteX4" fmla="*/ 1828800 w 1828800"/>
                <a:gd name="connsiteY4" fmla="*/ 914402 h 1828800"/>
                <a:gd name="connsiteX5" fmla="*/ 1560978 w 1828800"/>
                <a:gd name="connsiteY5" fmla="*/ 1560981 h 1828800"/>
                <a:gd name="connsiteX6" fmla="*/ 914399 w 1828800"/>
                <a:gd name="connsiteY6" fmla="*/ 1828802 h 1828800"/>
                <a:gd name="connsiteX7" fmla="*/ 267821 w 1828800"/>
                <a:gd name="connsiteY7" fmla="*/ 1560980 h 1828800"/>
                <a:gd name="connsiteX8" fmla="*/ 0 w 1828800"/>
                <a:gd name="connsiteY8" fmla="*/ 914401 h 1828800"/>
                <a:gd name="connsiteX9" fmla="*/ 0 w 1828800"/>
                <a:gd name="connsiteY9" fmla="*/ 914400 h 1828800"/>
                <a:gd name="connsiteX0" fmla="*/ 1828800 w 1920240"/>
                <a:gd name="connsiteY0" fmla="*/ 914401 h 1828802"/>
                <a:gd name="connsiteX1" fmla="*/ 1560978 w 1920240"/>
                <a:gd name="connsiteY1" fmla="*/ 1560980 h 1828802"/>
                <a:gd name="connsiteX2" fmla="*/ 914399 w 1920240"/>
                <a:gd name="connsiteY2" fmla="*/ 1828801 h 1828802"/>
                <a:gd name="connsiteX3" fmla="*/ 267821 w 1920240"/>
                <a:gd name="connsiteY3" fmla="*/ 1560979 h 1828802"/>
                <a:gd name="connsiteX4" fmla="*/ 0 w 1920240"/>
                <a:gd name="connsiteY4" fmla="*/ 914400 h 1828802"/>
                <a:gd name="connsiteX5" fmla="*/ 0 w 1920240"/>
                <a:gd name="connsiteY5" fmla="*/ 914399 h 1828802"/>
                <a:gd name="connsiteX6" fmla="*/ 267822 w 1920240"/>
                <a:gd name="connsiteY6" fmla="*/ 267821 h 1828802"/>
                <a:gd name="connsiteX7" fmla="*/ 914401 w 1920240"/>
                <a:gd name="connsiteY7" fmla="*/ 0 h 1828802"/>
                <a:gd name="connsiteX8" fmla="*/ 1560979 w 1920240"/>
                <a:gd name="connsiteY8" fmla="*/ 267822 h 1828802"/>
                <a:gd name="connsiteX9" fmla="*/ 1920240 w 1920240"/>
                <a:gd name="connsiteY9" fmla="*/ 1005841 h 1828802"/>
                <a:gd name="connsiteX0" fmla="*/ 1560978 w 1920240"/>
                <a:gd name="connsiteY0" fmla="*/ 1560980 h 1828802"/>
                <a:gd name="connsiteX1" fmla="*/ 914399 w 1920240"/>
                <a:gd name="connsiteY1" fmla="*/ 1828801 h 1828802"/>
                <a:gd name="connsiteX2" fmla="*/ 267821 w 1920240"/>
                <a:gd name="connsiteY2" fmla="*/ 1560979 h 1828802"/>
                <a:gd name="connsiteX3" fmla="*/ 0 w 1920240"/>
                <a:gd name="connsiteY3" fmla="*/ 914400 h 1828802"/>
                <a:gd name="connsiteX4" fmla="*/ 0 w 1920240"/>
                <a:gd name="connsiteY4" fmla="*/ 914399 h 1828802"/>
                <a:gd name="connsiteX5" fmla="*/ 267822 w 1920240"/>
                <a:gd name="connsiteY5" fmla="*/ 267821 h 1828802"/>
                <a:gd name="connsiteX6" fmla="*/ 914401 w 1920240"/>
                <a:gd name="connsiteY6" fmla="*/ 0 h 1828802"/>
                <a:gd name="connsiteX7" fmla="*/ 1560979 w 1920240"/>
                <a:gd name="connsiteY7" fmla="*/ 267822 h 1828802"/>
                <a:gd name="connsiteX8" fmla="*/ 1920240 w 1920240"/>
                <a:gd name="connsiteY8" fmla="*/ 1005841 h 1828802"/>
                <a:gd name="connsiteX0" fmla="*/ 1560978 w 1828800"/>
                <a:gd name="connsiteY0" fmla="*/ 1560980 h 1828802"/>
                <a:gd name="connsiteX1" fmla="*/ 914399 w 1828800"/>
                <a:gd name="connsiteY1" fmla="*/ 1828801 h 1828802"/>
                <a:gd name="connsiteX2" fmla="*/ 267821 w 1828800"/>
                <a:gd name="connsiteY2" fmla="*/ 1560979 h 1828802"/>
                <a:gd name="connsiteX3" fmla="*/ 0 w 1828800"/>
                <a:gd name="connsiteY3" fmla="*/ 914400 h 1828802"/>
                <a:gd name="connsiteX4" fmla="*/ 0 w 1828800"/>
                <a:gd name="connsiteY4" fmla="*/ 914399 h 1828802"/>
                <a:gd name="connsiteX5" fmla="*/ 267822 w 1828800"/>
                <a:gd name="connsiteY5" fmla="*/ 267821 h 1828802"/>
                <a:gd name="connsiteX6" fmla="*/ 914401 w 1828800"/>
                <a:gd name="connsiteY6" fmla="*/ 0 h 1828802"/>
                <a:gd name="connsiteX7" fmla="*/ 1560979 w 1828800"/>
                <a:gd name="connsiteY7" fmla="*/ 267822 h 1828802"/>
                <a:gd name="connsiteX8" fmla="*/ 1828800 w 1828800"/>
                <a:gd name="connsiteY8" fmla="*/ 914398 h 1828802"/>
                <a:gd name="connsiteX0" fmla="*/ 1560978 w 1842589"/>
                <a:gd name="connsiteY0" fmla="*/ 1560980 h 1828802"/>
                <a:gd name="connsiteX1" fmla="*/ 914399 w 1842589"/>
                <a:gd name="connsiteY1" fmla="*/ 1828801 h 1828802"/>
                <a:gd name="connsiteX2" fmla="*/ 267821 w 1842589"/>
                <a:gd name="connsiteY2" fmla="*/ 1560979 h 1828802"/>
                <a:gd name="connsiteX3" fmla="*/ 0 w 1842589"/>
                <a:gd name="connsiteY3" fmla="*/ 914400 h 1828802"/>
                <a:gd name="connsiteX4" fmla="*/ 0 w 1842589"/>
                <a:gd name="connsiteY4" fmla="*/ 914399 h 1828802"/>
                <a:gd name="connsiteX5" fmla="*/ 267822 w 1842589"/>
                <a:gd name="connsiteY5" fmla="*/ 267821 h 1828802"/>
                <a:gd name="connsiteX6" fmla="*/ 914401 w 1842589"/>
                <a:gd name="connsiteY6" fmla="*/ 0 h 1828802"/>
                <a:gd name="connsiteX7" fmla="*/ 1560979 w 1842589"/>
                <a:gd name="connsiteY7" fmla="*/ 267822 h 1828802"/>
                <a:gd name="connsiteX8" fmla="*/ 1828800 w 1842589"/>
                <a:gd name="connsiteY8" fmla="*/ 914398 h 1828802"/>
                <a:gd name="connsiteX0" fmla="*/ 914399 w 1842589"/>
                <a:gd name="connsiteY0" fmla="*/ 1828801 h 1828801"/>
                <a:gd name="connsiteX1" fmla="*/ 267821 w 1842589"/>
                <a:gd name="connsiteY1" fmla="*/ 1560979 h 1828801"/>
                <a:gd name="connsiteX2" fmla="*/ 0 w 1842589"/>
                <a:gd name="connsiteY2" fmla="*/ 914400 h 1828801"/>
                <a:gd name="connsiteX3" fmla="*/ 0 w 1842589"/>
                <a:gd name="connsiteY3" fmla="*/ 914399 h 1828801"/>
                <a:gd name="connsiteX4" fmla="*/ 267822 w 1842589"/>
                <a:gd name="connsiteY4" fmla="*/ 267821 h 1828801"/>
                <a:gd name="connsiteX5" fmla="*/ 914401 w 1842589"/>
                <a:gd name="connsiteY5" fmla="*/ 0 h 1828801"/>
                <a:gd name="connsiteX6" fmla="*/ 1560979 w 1842589"/>
                <a:gd name="connsiteY6" fmla="*/ 267822 h 1828801"/>
                <a:gd name="connsiteX7" fmla="*/ 1828800 w 1842589"/>
                <a:gd name="connsiteY7" fmla="*/ 914398 h 1828801"/>
                <a:gd name="connsiteX0" fmla="*/ 267821 w 1842589"/>
                <a:gd name="connsiteY0" fmla="*/ 1560979 h 1560979"/>
                <a:gd name="connsiteX1" fmla="*/ 0 w 1842589"/>
                <a:gd name="connsiteY1" fmla="*/ 914400 h 1560979"/>
                <a:gd name="connsiteX2" fmla="*/ 0 w 1842589"/>
                <a:gd name="connsiteY2" fmla="*/ 914399 h 1560979"/>
                <a:gd name="connsiteX3" fmla="*/ 267822 w 1842589"/>
                <a:gd name="connsiteY3" fmla="*/ 267821 h 1560979"/>
                <a:gd name="connsiteX4" fmla="*/ 914401 w 1842589"/>
                <a:gd name="connsiteY4" fmla="*/ 0 h 1560979"/>
                <a:gd name="connsiteX5" fmla="*/ 1560979 w 1842589"/>
                <a:gd name="connsiteY5" fmla="*/ 267822 h 1560979"/>
                <a:gd name="connsiteX6" fmla="*/ 1828800 w 1842589"/>
                <a:gd name="connsiteY6" fmla="*/ 914398 h 1560979"/>
                <a:gd name="connsiteX0" fmla="*/ 0 w 1842589"/>
                <a:gd name="connsiteY0" fmla="*/ 914400 h 914400"/>
                <a:gd name="connsiteX1" fmla="*/ 0 w 1842589"/>
                <a:gd name="connsiteY1" fmla="*/ 914399 h 914400"/>
                <a:gd name="connsiteX2" fmla="*/ 267822 w 1842589"/>
                <a:gd name="connsiteY2" fmla="*/ 267821 h 914400"/>
                <a:gd name="connsiteX3" fmla="*/ 914401 w 1842589"/>
                <a:gd name="connsiteY3" fmla="*/ 0 h 914400"/>
                <a:gd name="connsiteX4" fmla="*/ 1560979 w 1842589"/>
                <a:gd name="connsiteY4" fmla="*/ 267822 h 914400"/>
                <a:gd name="connsiteX5" fmla="*/ 1828800 w 1842589"/>
                <a:gd name="connsiteY5" fmla="*/ 914398 h 914400"/>
                <a:gd name="connsiteX0" fmla="*/ 0 w 1842589"/>
                <a:gd name="connsiteY0" fmla="*/ 914400 h 914400"/>
                <a:gd name="connsiteX1" fmla="*/ 267822 w 1842589"/>
                <a:gd name="connsiteY1" fmla="*/ 267821 h 914400"/>
                <a:gd name="connsiteX2" fmla="*/ 914401 w 1842589"/>
                <a:gd name="connsiteY2" fmla="*/ 0 h 914400"/>
                <a:gd name="connsiteX3" fmla="*/ 1560979 w 1842589"/>
                <a:gd name="connsiteY3" fmla="*/ 267822 h 914400"/>
                <a:gd name="connsiteX4" fmla="*/ 1828800 w 1842589"/>
                <a:gd name="connsiteY4" fmla="*/ 914398 h 914400"/>
                <a:gd name="connsiteX0" fmla="*/ 0 w 1574767"/>
                <a:gd name="connsiteY0" fmla="*/ 267821 h 914398"/>
                <a:gd name="connsiteX1" fmla="*/ 646579 w 1574767"/>
                <a:gd name="connsiteY1" fmla="*/ 0 h 914398"/>
                <a:gd name="connsiteX2" fmla="*/ 1293157 w 1574767"/>
                <a:gd name="connsiteY2" fmla="*/ 267822 h 914398"/>
                <a:gd name="connsiteX3" fmla="*/ 1560978 w 1574767"/>
                <a:gd name="connsiteY3" fmla="*/ 914398 h 914398"/>
                <a:gd name="connsiteX0" fmla="*/ 0 w 1574767"/>
                <a:gd name="connsiteY0" fmla="*/ 107762 h 754339"/>
                <a:gd name="connsiteX1" fmla="*/ 1293157 w 1574767"/>
                <a:gd name="connsiteY1" fmla="*/ 107763 h 754339"/>
                <a:gd name="connsiteX2" fmla="*/ 1560978 w 1574767"/>
                <a:gd name="connsiteY2" fmla="*/ 754339 h 754339"/>
                <a:gd name="connsiteX0" fmla="*/ 0 w 281610"/>
                <a:gd name="connsiteY0" fmla="*/ 0 h 646576"/>
                <a:gd name="connsiteX1" fmla="*/ 267821 w 281610"/>
                <a:gd name="connsiteY1" fmla="*/ 646576 h 646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1610" h="646576">
                  <a:moveTo>
                    <a:pt x="0" y="0"/>
                  </a:moveTo>
                  <a:cubicBezTo>
                    <a:pt x="152400" y="152400"/>
                    <a:pt x="281610" y="396079"/>
                    <a:pt x="267821" y="64657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693420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4343400" y="5257800"/>
              <a:ext cx="16764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6933960" y="4267200"/>
              <a:ext cx="152400" cy="1524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rot="17700000" flipV="1">
              <a:off x="6328024" y="3278614"/>
              <a:ext cx="914400" cy="91440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6900000" flipH="1" flipV="1">
              <a:off x="7163678" y="3613667"/>
              <a:ext cx="990600" cy="99060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8108095" y="3878896"/>
              <a:ext cx="36420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CA" i="1" baseline="-250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96000" y="2867363"/>
              <a:ext cx="364202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CA" i="1" baseline="-250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rot="5400000" flipH="1" flipV="1">
              <a:off x="3518043" y="4495800"/>
              <a:ext cx="15240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10800000" flipH="1" flipV="1">
              <a:off x="4280043" y="5257800"/>
              <a:ext cx="15240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5499243" y="52578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CA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822843" y="365760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CA" i="1" baseline="-25000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730492" y="4414301"/>
              <a:ext cx="8130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CA" i="1" baseline="-250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,</a:t>
              </a:r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y</a:t>
              </a:r>
              <a:r>
                <a:rPr lang="en-CA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r>
                <a:rPr lang="en-CA" i="1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  <a:endPara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2816485" y="5772472"/>
                <a:ext cx="5918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485" y="5772472"/>
                <a:ext cx="59182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Freeform 37"/>
          <p:cNvSpPr/>
          <p:nvPr/>
        </p:nvSpPr>
        <p:spPr>
          <a:xfrm>
            <a:off x="2707457" y="5848672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49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the position (and possibly</a:t>
            </a:r>
            <a:br>
              <a:rPr lang="en-CA" dirty="0" smtClean="0"/>
            </a:br>
            <a:r>
              <a:rPr lang="en-CA" dirty="0" smtClean="0"/>
              <a:t>the orientation) of the end</a:t>
            </a:r>
            <a:br>
              <a:rPr lang="en-CA" dirty="0" smtClean="0"/>
            </a:br>
            <a:r>
              <a:rPr lang="en-CA" dirty="0" err="1" smtClean="0"/>
              <a:t>effector</a:t>
            </a:r>
            <a:r>
              <a:rPr lang="en-CA" dirty="0" smtClean="0"/>
              <a:t>, and the dimensions</a:t>
            </a:r>
            <a:br>
              <a:rPr lang="en-CA" dirty="0" smtClean="0"/>
            </a:br>
            <a:r>
              <a:rPr lang="en-CA" dirty="0" smtClean="0"/>
              <a:t>of the links, what are the joint</a:t>
            </a:r>
            <a:br>
              <a:rPr lang="en-CA" dirty="0" smtClean="0"/>
            </a:br>
            <a:r>
              <a:rPr lang="en-CA" dirty="0" smtClean="0"/>
              <a:t>variables?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51"/>
          <p:cNvCxnSpPr/>
          <p:nvPr/>
        </p:nvCxnSpPr>
        <p:spPr>
          <a:xfrm flipV="1">
            <a:off x="3962400" y="2514600"/>
            <a:ext cx="2438400" cy="762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828800" y="3276600"/>
            <a:ext cx="2133600" cy="19812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harder than forward kinematics because there is often more than one possible solution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505200" y="28194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886200" y="3200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2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CA" dirty="0" smtClean="0"/>
              <a:t>law of cosines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200400" y="4724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67400" y="2971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629400" y="2286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1828800" y="2514600"/>
            <a:ext cx="4572000" cy="27432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685800" y="1371600"/>
          <a:ext cx="5003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9" name="Equation" r:id="rId3" imgW="2501640" imgH="228600" progId="Equation.3">
                  <p:embed/>
                </p:oleObj>
              </mc:Choice>
              <mc:Fallback>
                <p:oleObj name="Equation" r:id="rId3" imgW="2501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371600"/>
                        <a:ext cx="5003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4056142" y="324433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Course Information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introduces </a:t>
            </a:r>
            <a:r>
              <a:rPr lang="en-US" dirty="0" smtClean="0"/>
              <a:t>the basic concepts of robotic manipulators and autonomous systems. After a review of some fundamental mathematics the course examines the mechanics and dynamics of robot arms, mobile robots, their sensors and algorithms for controlling them.</a:t>
            </a:r>
          </a:p>
          <a:p>
            <a:r>
              <a:rPr lang="en-US" dirty="0" smtClean="0"/>
              <a:t>one</a:t>
            </a:r>
            <a:r>
              <a:rPr lang="en-US" dirty="0" smtClean="0"/>
              <a:t> </a:t>
            </a:r>
            <a:r>
              <a:rPr lang="en-US" dirty="0" smtClean="0"/>
              <a:t>robotic </a:t>
            </a:r>
            <a:r>
              <a:rPr lang="en-US" dirty="0" smtClean="0"/>
              <a:t>arm (hopefully)</a:t>
            </a:r>
            <a:endParaRPr lang="en-US" dirty="0" smtClean="0"/>
          </a:p>
          <a:p>
            <a:r>
              <a:rPr lang="en-US" dirty="0" smtClean="0"/>
              <a:t>everything in </a:t>
            </a:r>
            <a:r>
              <a:rPr lang="en-US" dirty="0" err="1" smtClean="0"/>
              <a:t>Matlab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see course web </a:t>
            </a:r>
            <a:r>
              <a:rPr lang="en-US" dirty="0" smtClean="0"/>
              <a:t>page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762000" y="1219200"/>
          <a:ext cx="4013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5" name="Equation" r:id="rId3" imgW="2006280" imgH="457200" progId="Equation.3">
                  <p:embed/>
                </p:oleObj>
              </mc:Choice>
              <mc:Fallback>
                <p:oleObj name="Equation" r:id="rId3" imgW="2006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219200"/>
                        <a:ext cx="4013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762000" y="2667000"/>
          <a:ext cx="2844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6" name="Equation" r:id="rId5" imgW="1422360" imgH="215640" progId="Equation.3">
                  <p:embed/>
                </p:oleObj>
              </mc:Choice>
              <mc:Fallback>
                <p:oleObj name="Equation" r:id="rId5" imgW="14223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667000"/>
                        <a:ext cx="2844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33400" y="2209800"/>
            <a:ext cx="3816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and we have the trigonometric identity</a:t>
            </a:r>
            <a:endParaRPr lang="en-US" dirty="0"/>
          </a:p>
        </p:txBody>
      </p:sp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723900" y="3733800"/>
          <a:ext cx="3759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7" name="Equation" r:id="rId7" imgW="1879560" imgH="457200" progId="Equation.3">
                  <p:embed/>
                </p:oleObj>
              </mc:Choice>
              <mc:Fallback>
                <p:oleObj name="Equation" r:id="rId7" imgW="1879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733800"/>
                        <a:ext cx="3759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33400" y="3288268"/>
            <a:ext cx="112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therefore,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4888468"/>
            <a:ext cx="742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We could take the inverse cosine, but this gives only one of the two solutions.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762000" y="1600200"/>
          <a:ext cx="2311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9" name="Equation" r:id="rId3" imgW="1155600" imgH="228600" progId="Equation.3">
                  <p:embed/>
                </p:oleObj>
              </mc:Choice>
              <mc:Fallback>
                <p:oleObj name="Equation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2311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33400" y="2514600"/>
            <a:ext cx="1035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to obtain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1078468"/>
            <a:ext cx="4373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Instead, use the two trigonometric identities:</a:t>
            </a:r>
            <a:endParaRPr lang="en-US" dirty="0"/>
          </a:p>
        </p:txBody>
      </p:sp>
      <p:graphicFrame>
        <p:nvGraphicFramePr>
          <p:cNvPr id="4101" name="Object 2"/>
          <p:cNvGraphicFramePr>
            <a:graphicFrameLocks noChangeAspect="1"/>
          </p:cNvGraphicFramePr>
          <p:nvPr/>
        </p:nvGraphicFramePr>
        <p:xfrm>
          <a:off x="3810000" y="1447800"/>
          <a:ext cx="16764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Equation" r:id="rId5" imgW="838080" imgH="393480" progId="Equation.3">
                  <p:embed/>
                </p:oleObj>
              </mc:Choice>
              <mc:Fallback>
                <p:oleObj name="Equation" r:id="rId5" imgW="838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447800"/>
                        <a:ext cx="16764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762000" y="2870200"/>
          <a:ext cx="2514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Equation" r:id="rId7" imgW="1257120" imgH="495000" progId="Equation.3">
                  <p:embed/>
                </p:oleObj>
              </mc:Choice>
              <mc:Fallback>
                <p:oleObj name="Equation" r:id="rId7" imgW="125712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70200"/>
                        <a:ext cx="25146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3400" y="4050268"/>
            <a:ext cx="822045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which yields both solutions for </a:t>
            </a:r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/>
              <a:t> . In many programming languages you would use the</a:t>
            </a:r>
          </a:p>
          <a:p>
            <a:r>
              <a:rPr lang="en-CA" dirty="0" smtClean="0"/>
              <a:t>four quadrant inverse tangent function 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atan2</a:t>
            </a:r>
          </a:p>
          <a:p>
            <a:endParaRPr lang="en-CA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c2 = (x*x + y*y – a1*a1 – a2*a2) / (2*a1*a2);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n-CA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CA" dirty="0" smtClean="0">
                <a:latin typeface="Courier New" pitchFamily="49" charset="0"/>
                <a:cs typeface="Courier New" pitchFamily="49" charset="0"/>
              </a:rPr>
              <a:t>(1 – c2*c2);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theta21 = atan2(s2, c2);</a:t>
            </a:r>
          </a:p>
          <a:p>
            <a:r>
              <a:rPr lang="en-CA" dirty="0" smtClean="0">
                <a:latin typeface="Courier New" pitchFamily="49" charset="0"/>
                <a:cs typeface="Courier New" pitchFamily="49" charset="0"/>
              </a:rPr>
              <a:t>theta22 = atan2(-s2, c2);</a:t>
            </a:r>
            <a:r>
              <a:rPr lang="en-CA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Inverse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Exercise for the student: show that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Inverse Kinematics</a:t>
            </a:r>
            <a:endParaRPr lang="en-US" dirty="0"/>
          </a:p>
        </p:txBody>
      </p:sp>
      <p:graphicFrame>
        <p:nvGraphicFramePr>
          <p:cNvPr id="4102" name="Object 2"/>
          <p:cNvGraphicFramePr>
            <a:graphicFrameLocks noChangeAspect="1"/>
          </p:cNvGraphicFramePr>
          <p:nvPr/>
        </p:nvGraphicFramePr>
        <p:xfrm>
          <a:off x="838200" y="1524000"/>
          <a:ext cx="4521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1" name="Equation" r:id="rId3" imgW="2260440" imgH="482400" progId="Equation.3">
                  <p:embed/>
                </p:oleObj>
              </mc:Choice>
              <mc:Fallback>
                <p:oleObj name="Equation" r:id="rId3" imgW="22604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524000"/>
                        <a:ext cx="45212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0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six 2-hour labs</a:t>
            </a:r>
          </a:p>
          <a:p>
            <a:pPr lvl="1"/>
            <a:r>
              <a:rPr lang="en-US" dirty="0" smtClean="0"/>
              <a:t>Thursday 11:30-1:30 in Prism </a:t>
            </a:r>
            <a:r>
              <a:rPr lang="en-US" dirty="0" smtClean="0"/>
              <a:t>LAS</a:t>
            </a:r>
            <a:r>
              <a:rPr lang="en-US" dirty="0" smtClean="0"/>
              <a:t>1004</a:t>
            </a:r>
            <a:endParaRPr lang="en-US" dirty="0" smtClean="0"/>
          </a:p>
          <a:p>
            <a:pPr lvl="1"/>
            <a:r>
              <a:rPr lang="en-US" dirty="0" smtClean="0"/>
              <a:t>different lab sections alternate between weeks</a:t>
            </a:r>
          </a:p>
          <a:p>
            <a:pPr lvl="2"/>
            <a:r>
              <a:rPr lang="en-US" dirty="0"/>
              <a:t>e</a:t>
            </a:r>
            <a:r>
              <a:rPr lang="en-US" dirty="0" smtClean="0"/>
              <a:t>xcept possibly </a:t>
            </a:r>
            <a:r>
              <a:rPr lang="en-US" dirty="0" smtClean="0"/>
              <a:t>for Lab </a:t>
            </a:r>
            <a:r>
              <a:rPr lang="en-US" dirty="0" smtClean="0"/>
              <a:t>01</a:t>
            </a:r>
            <a:endParaRPr lang="en-US" dirty="0" smtClean="0"/>
          </a:p>
          <a:p>
            <a:pPr lvl="1"/>
            <a:r>
              <a:rPr lang="en-US" dirty="0" smtClean="0"/>
              <a:t>first part of Lab 01 already posted and must be completed prior to lab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labs/assignments 6 x 5%</a:t>
            </a:r>
          </a:p>
          <a:p>
            <a:r>
              <a:rPr lang="en-US" dirty="0" smtClean="0"/>
              <a:t>midterm, 30%</a:t>
            </a:r>
            <a:endParaRPr lang="en-US" dirty="0" smtClean="0"/>
          </a:p>
          <a:p>
            <a:r>
              <a:rPr lang="en-US" dirty="0" smtClean="0"/>
              <a:t>exam, 40%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Introduction to manipulator kinematics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D6F4E-50B7-4B75-B522-7DC0E842F6F9}" type="datetime1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4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Robotic Manipulators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 robotic manipulator is a kinematic chain</a:t>
            </a:r>
          </a:p>
          <a:p>
            <a:pPr lvl="1"/>
            <a:r>
              <a:rPr lang="en-CA" dirty="0" smtClean="0"/>
              <a:t>i.e. an assembly of pairs of rigid bodies that can move respect to one another via a mechanical constraint</a:t>
            </a:r>
          </a:p>
          <a:p>
            <a:r>
              <a:rPr lang="en-CA" dirty="0" smtClean="0"/>
              <a:t>the rigid bodies are called </a:t>
            </a:r>
            <a:r>
              <a:rPr lang="en-CA" i="1" dirty="0" smtClean="0"/>
              <a:t>links</a:t>
            </a:r>
          </a:p>
          <a:p>
            <a:r>
              <a:rPr lang="en-CA" dirty="0" smtClean="0"/>
              <a:t>the mechanical constraints are called </a:t>
            </a:r>
            <a:r>
              <a:rPr lang="en-CA" i="1" dirty="0" smtClean="0"/>
              <a:t>joints</a:t>
            </a:r>
            <a:endParaRPr lang="en-US" i="1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A150 Robotic Arm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Content Placeholder 7" descr="a150_joints.pn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016504" y="1343987"/>
            <a:ext cx="7110991" cy="4170025"/>
          </a:xfr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86400" y="17526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0" y="1981200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2</a:t>
            </a:r>
            <a:endParaRPr lang="en-US" dirty="0"/>
          </a:p>
        </p:txBody>
      </p:sp>
      <p:cxnSp>
        <p:nvCxnSpPr>
          <p:cNvPr id="13" name="Straight Connector 12"/>
          <p:cNvCxnSpPr>
            <a:stCxn id="11" idx="2"/>
          </p:cNvCxnSpPr>
          <p:nvPr/>
        </p:nvCxnSpPr>
        <p:spPr>
          <a:xfrm rot="16200000" flipH="1">
            <a:off x="2986770" y="1996170"/>
            <a:ext cx="392668" cy="11013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2"/>
          </p:cNvCxnSpPr>
          <p:nvPr/>
        </p:nvCxnSpPr>
        <p:spPr>
          <a:xfrm rot="5400000">
            <a:off x="5348971" y="1954562"/>
            <a:ext cx="316468" cy="651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40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Joints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AC31E59-D2CC-4055-8B59-17F4A59E51C8}" type="datetime1">
              <a:rPr lang="en-US" smtClean="0"/>
              <a:pPr algn="r"/>
              <a:t>1/5/2017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Symbolic Representation of Manipulators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most manipulator joints are one of two types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revolute (or rotary)</a:t>
            </a:r>
          </a:p>
          <a:p>
            <a:pPr marL="788670" lvl="1" indent="-514350"/>
            <a:r>
              <a:rPr lang="en-CA" dirty="0" smtClean="0"/>
              <a:t>like a hinge</a:t>
            </a:r>
          </a:p>
          <a:p>
            <a:pPr marL="788670" lvl="1" indent="-514350"/>
            <a:r>
              <a:rPr lang="en-CA" dirty="0" smtClean="0"/>
              <a:t>allows relative rotation about a fixed axis between two links</a:t>
            </a:r>
          </a:p>
          <a:p>
            <a:pPr marL="1062990" lvl="2" indent="-514350"/>
            <a:r>
              <a:rPr lang="en-CA" dirty="0" smtClean="0"/>
              <a:t>axis of rotation is the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dirty="0" smtClean="0"/>
              <a:t> axis by convention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prismatic (or linear)</a:t>
            </a:r>
          </a:p>
          <a:p>
            <a:pPr marL="788670" lvl="1" indent="-514350"/>
            <a:r>
              <a:rPr lang="en-CA" dirty="0" smtClean="0"/>
              <a:t>like a piston</a:t>
            </a:r>
          </a:p>
          <a:p>
            <a:pPr marL="788670" lvl="1" indent="-514350"/>
            <a:r>
              <a:rPr lang="en-CA" dirty="0" smtClean="0"/>
              <a:t>allows relative translation along a fixed axis between two links</a:t>
            </a:r>
          </a:p>
          <a:p>
            <a:pPr marL="1062990" lvl="2" indent="-514350"/>
            <a:r>
              <a:rPr lang="en-CA" dirty="0" smtClean="0"/>
              <a:t>axis of translation is the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dirty="0" smtClean="0"/>
              <a:t> axis by convention</a:t>
            </a:r>
          </a:p>
          <a:p>
            <a:pPr marL="514350" indent="-514350"/>
            <a:r>
              <a:rPr lang="en-CA" dirty="0" smtClean="0"/>
              <a:t>our convention: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marL="788670" lvl="1" indent="-514350"/>
            <a:r>
              <a:rPr lang="en-CA" dirty="0" smtClean="0"/>
              <a:t>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actuated,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2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726</TotalTime>
  <Words>1209</Words>
  <Application>Microsoft Office PowerPoint</Application>
  <PresentationFormat>On-screen Show (4:3)</PresentationFormat>
  <Paragraphs>365</Paragraphs>
  <Slides>32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Bookman Old Style</vt:lpstr>
      <vt:lpstr>Calibri</vt:lpstr>
      <vt:lpstr>Cambria Math</vt:lpstr>
      <vt:lpstr>Courier New</vt:lpstr>
      <vt:lpstr>Gill Sans MT</vt:lpstr>
      <vt:lpstr>Symbol</vt:lpstr>
      <vt:lpstr>Times New Roman</vt:lpstr>
      <vt:lpstr>Wingdings</vt:lpstr>
      <vt:lpstr>Wingdings 3</vt:lpstr>
      <vt:lpstr>Origin</vt:lpstr>
      <vt:lpstr>Equation</vt:lpstr>
      <vt:lpstr>CSE4421/5324: Introduction to Robotics</vt:lpstr>
      <vt:lpstr>Contact Information</vt:lpstr>
      <vt:lpstr>General Course Information</vt:lpstr>
      <vt:lpstr>Labs</vt:lpstr>
      <vt:lpstr>Assessment</vt:lpstr>
      <vt:lpstr>Day 01</vt:lpstr>
      <vt:lpstr>Robotic Manipulators</vt:lpstr>
      <vt:lpstr>A150 Robotic Arm</vt:lpstr>
      <vt:lpstr>Joints</vt:lpstr>
      <vt:lpstr>Joint Variables</vt:lpstr>
      <vt:lpstr>Revolute Joint Variable</vt:lpstr>
      <vt:lpstr>Prismatic Joint Variable</vt:lpstr>
      <vt:lpstr>Common Manipulator Arrangments</vt:lpstr>
      <vt:lpstr>Articulated Manipulator</vt:lpstr>
      <vt:lpstr>Spherical Manipulator</vt:lpstr>
      <vt:lpstr>SCARA Manipulator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Forward Kinematics</vt:lpstr>
      <vt:lpstr>Inverse Kinematics</vt:lpstr>
      <vt:lpstr>Inverse Kinematics</vt:lpstr>
      <vt:lpstr>Inverse Kinematics</vt:lpstr>
      <vt:lpstr>Inverse Kinematics</vt:lpstr>
      <vt:lpstr>Inverse Kinematics</vt:lpstr>
      <vt:lpstr>Inverse Kinematics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Windows User</cp:lastModifiedBy>
  <cp:revision>16</cp:revision>
  <dcterms:created xsi:type="dcterms:W3CDTF">2011-01-07T01:27:12Z</dcterms:created>
  <dcterms:modified xsi:type="dcterms:W3CDTF">2017-01-06T02:13:11Z</dcterms:modified>
</cp:coreProperties>
</file>